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2"/>
  </p:notesMasterIdLst>
  <p:handoutMasterIdLst>
    <p:handoutMasterId r:id="rId23"/>
  </p:handoutMasterIdLst>
  <p:sldIdLst>
    <p:sldId id="256" r:id="rId3"/>
    <p:sldId id="257" r:id="rId4"/>
    <p:sldId id="258" r:id="rId5"/>
    <p:sldId id="259" r:id="rId6"/>
    <p:sldId id="260" r:id="rId7"/>
    <p:sldId id="261" r:id="rId8"/>
    <p:sldId id="262" r:id="rId9"/>
    <p:sldId id="263" r:id="rId10"/>
    <p:sldId id="264" r:id="rId11"/>
    <p:sldId id="266" r:id="rId12"/>
    <p:sldId id="265" r:id="rId13"/>
    <p:sldId id="267" r:id="rId14"/>
    <p:sldId id="268" r:id="rId15"/>
    <p:sldId id="269" r:id="rId16"/>
    <p:sldId id="270" r:id="rId17"/>
    <p:sldId id="271" r:id="rId18"/>
    <p:sldId id="272" r:id="rId19"/>
    <p:sldId id="273"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74" autoAdjust="0"/>
  </p:normalViewPr>
  <p:slideViewPr>
    <p:cSldViewPr snapToGrid="0">
      <p:cViewPr varScale="1">
        <p:scale>
          <a:sx n="86" d="100"/>
          <a:sy n="86" d="100"/>
        </p:scale>
        <p:origin x="72" y="58"/>
      </p:cViewPr>
      <p:guideLst>
        <p:guide pos="3840"/>
        <p:guide orient="horz" pos="2160"/>
      </p:guideLst>
    </p:cSldViewPr>
  </p:slideViewPr>
  <p:notesTextViewPr>
    <p:cViewPr>
      <p:scale>
        <a:sx n="1" d="1"/>
        <a:sy n="1" d="1"/>
      </p:scale>
      <p:origin x="0" y="0"/>
    </p:cViewPr>
  </p:notesTextViewPr>
  <p:notesViewPr>
    <p:cSldViewPr snapToGrid="0">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6/6/2016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6/6/2016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 y="0"/>
            <a:ext cx="12188826" cy="190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9" name="Rectangle 8"/>
          <p:cNvSpPr/>
          <p:nvPr/>
        </p:nvSpPr>
        <p:spPr>
          <a:xfrm>
            <a:off x="-1" y="5102352"/>
            <a:ext cx="12188826" cy="17556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2" name="Title 1"/>
          <p:cNvSpPr>
            <a:spLocks noGrp="1"/>
          </p:cNvSpPr>
          <p:nvPr>
            <p:ph type="ctrTitle"/>
          </p:nvPr>
        </p:nvSpPr>
        <p:spPr>
          <a:xfrm>
            <a:off x="1295400" y="2286000"/>
            <a:ext cx="9601200" cy="1517904"/>
          </a:xfrm>
        </p:spPr>
        <p:txBody>
          <a:bodyPr anchor="b"/>
          <a:lstStyle>
            <a:lvl1pPr algn="ctr">
              <a:defRPr sz="5400"/>
            </a:lvl1pPr>
          </a:lstStyle>
          <a:p>
            <a:r>
              <a:rPr lang="en-US" smtClean="0"/>
              <a:t>Click to edit Master title style</a:t>
            </a:r>
            <a:endParaRPr/>
          </a:p>
        </p:txBody>
      </p:sp>
      <p:sp>
        <p:nvSpPr>
          <p:cNvPr id="3" name="Subtitle 2"/>
          <p:cNvSpPr>
            <a:spLocks noGrp="1"/>
          </p:cNvSpPr>
          <p:nvPr>
            <p:ph type="subTitle" idx="1"/>
          </p:nvPr>
        </p:nvSpPr>
        <p:spPr>
          <a:xfrm>
            <a:off x="1295400" y="3959352"/>
            <a:ext cx="9601200" cy="914400"/>
          </a:xfrm>
        </p:spPr>
        <p:txBody>
          <a:bodyPr>
            <a:normAutofit/>
          </a:bodyPr>
          <a:lstStyle>
            <a:lvl1pPr marL="0" indent="0" algn="ctr">
              <a:spcBef>
                <a:spcPts val="0"/>
              </a:spcBef>
              <a:buNone/>
              <a:defRPr sz="2000" cap="all" baseline="0"/>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27432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295400" y="2130552"/>
            <a:ext cx="9601200" cy="2359152"/>
          </a:xfrm>
        </p:spPr>
        <p:txBody>
          <a:bodyPr anchor="b">
            <a:normAutofit/>
          </a:bodyPr>
          <a:lstStyle>
            <a:lvl1pPr algn="ctr">
              <a:defRPr sz="5400" b="0"/>
            </a:lvl1pPr>
          </a:lstStyle>
          <a:p>
            <a:r>
              <a:rPr lang="en-US" smtClean="0"/>
              <a:t>Click to edit Master title style</a:t>
            </a:r>
            <a:endParaRPr/>
          </a:p>
        </p:txBody>
      </p:sp>
      <p:sp>
        <p:nvSpPr>
          <p:cNvPr id="3" name="Text Placeholder 2"/>
          <p:cNvSpPr>
            <a:spLocks noGrp="1"/>
          </p:cNvSpPr>
          <p:nvPr>
            <p:ph type="body" idx="1"/>
          </p:nvPr>
        </p:nvSpPr>
        <p:spPr>
          <a:xfrm>
            <a:off x="1295400" y="4572000"/>
            <a:ext cx="9601200" cy="841248"/>
          </a:xfrm>
        </p:spPr>
        <p:txBody>
          <a:bodyPr anchor="t"/>
          <a:lstStyle>
            <a:lvl1pPr marL="0" indent="0" algn="ctr">
              <a:spcBef>
                <a:spcPts val="0"/>
              </a:spcBef>
              <a:buNone/>
              <a:defRPr sz="20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583DDF-CA54-461A-A486-592D2374C532}" type="datetimeFigureOut">
              <a:rPr lang="en-US"/>
              <a:t>6/6/2016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A879FD0-C37A-4F50-8F3B-5FA0D9D0B42F}" type="datetimeFigureOut">
              <a:rPr lang="en-US"/>
              <a:t>6/6/2016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D06EF73-9DB8-4763-865F-2F88181A4732}" type="slidenum">
              <a:rPr/>
              <a:t>‹#›</a:t>
            </a:fld>
            <a:endParaRPr/>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E583DDF-CA54-461A-A486-592D2374C532}" type="datetimeFigureOut">
              <a:rPr lang="en-US"/>
              <a:t>6/6/2016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E583DDF-CA54-461A-A486-592D2374C532}" type="datetimeFigureOut">
              <a:rPr lang="en-US"/>
              <a:t>6/6/2016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2" name="Date Placeholder 1"/>
          <p:cNvSpPr>
            <a:spLocks noGrp="1"/>
          </p:cNvSpPr>
          <p:nvPr>
            <p:ph type="dt" sz="half" idx="10"/>
          </p:nvPr>
        </p:nvSpPr>
        <p:spPr/>
        <p:txBody>
          <a:bodyPr/>
          <a:lstStyle/>
          <a:p>
            <a:fld id="{9E583DDF-CA54-461A-A486-592D2374C532}" type="datetimeFigureOut">
              <a:rPr lang="en-US"/>
              <a:t>6/6/2016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70648" y="2350008"/>
            <a:ext cx="4206240" cy="1993392"/>
          </a:xfrm>
        </p:spPr>
        <p:txBody>
          <a:bodyPr anchor="b">
            <a:normAutofit/>
          </a:bodyPr>
          <a:lstStyle>
            <a:lvl1pPr>
              <a:defRPr sz="3400" b="0"/>
            </a:lvl1pPr>
          </a:lstStyle>
          <a:p>
            <a:r>
              <a:rPr lang="en-US" smtClean="0"/>
              <a:t>Click to edit Master title style</a:t>
            </a:r>
            <a:endParaRPr/>
          </a:p>
        </p:txBody>
      </p:sp>
      <p:sp>
        <p:nvSpPr>
          <p:cNvPr id="3" name="Content Placeholder 2"/>
          <p:cNvSpPr>
            <a:spLocks noGrp="1"/>
          </p:cNvSpPr>
          <p:nvPr>
            <p:ph idx="1"/>
          </p:nvPr>
        </p:nvSpPr>
        <p:spPr>
          <a:xfrm>
            <a:off x="457200" y="758952"/>
            <a:ext cx="6629400" cy="5330952"/>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470648" y="4361688"/>
            <a:ext cx="4206240" cy="1728216"/>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6/6/2016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70648" y="2350008"/>
            <a:ext cx="4206240" cy="1993392"/>
          </a:xfrm>
        </p:spPr>
        <p:txBody>
          <a:bodyPr anchor="b">
            <a:normAutofit/>
          </a:bodyPr>
          <a:lstStyle>
            <a:lvl1pPr>
              <a:defRPr sz="3400" b="0"/>
            </a:lvl1pPr>
          </a:lstStyle>
          <a:p>
            <a:r>
              <a:rPr lang="en-US" smtClean="0"/>
              <a:t>Click to edit Master title style</a:t>
            </a:r>
            <a:endParaRPr/>
          </a:p>
        </p:txBody>
      </p:sp>
      <p:sp>
        <p:nvSpPr>
          <p:cNvPr id="3" name="Picture Placeholder 2"/>
          <p:cNvSpPr>
            <a:spLocks noGrp="1"/>
          </p:cNvSpPr>
          <p:nvPr>
            <p:ph type="pic" idx="1"/>
          </p:nvPr>
        </p:nvSpPr>
        <p:spPr>
          <a:xfrm>
            <a:off x="301752" y="502920"/>
            <a:ext cx="6702552" cy="5843016"/>
          </a:xfrm>
          <a:solidFill>
            <a:schemeClr val="accent1">
              <a:lumMod val="40000"/>
              <a:lumOff val="60000"/>
            </a:schemeClr>
          </a:solidFill>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470648" y="4361688"/>
            <a:ext cx="4206240" cy="1728216"/>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6/6/2016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58368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tx1">
                    <a:tint val="75000"/>
                  </a:schemeClr>
                </a:solidFill>
              </a:defRPr>
            </a:lvl1pPr>
          </a:lstStyle>
          <a:p>
            <a:fld id="{9E583DDF-CA54-461A-A486-592D2374C532}" type="datetimeFigureOut">
              <a:rPr lang="en-US"/>
              <a:pPr/>
              <a:t>6/6/2016</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tx1">
                    <a:tint val="75000"/>
                  </a:schemeClr>
                </a:solidFill>
              </a:defRPr>
            </a:lvl1pPr>
          </a:lstStyle>
          <a:p>
            <a:fld id="{CA8D9AD5-F248-4919-864A-CFD76CC027D6}" type="slidenum">
              <a:rPr/>
              <a:pPr/>
              <a:t>‹#›</a:t>
            </a:fld>
            <a:endParaRPr/>
          </a:p>
        </p:txBody>
      </p:sp>
    </p:spTree>
    <p:extLst>
      <p:ext uri="{BB962C8B-B14F-4D97-AF65-F5344CB8AC3E}">
        <p14:creationId xmlns:p14="http://schemas.microsoft.com/office/powerpoint/2010/main" val="256376095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l" defTabSz="914400" rtl="0" eaLnBrk="1" latinLnBrk="0" hangingPunct="1">
        <a:lnSpc>
          <a:spcPct val="90000"/>
        </a:lnSpc>
        <a:spcBef>
          <a:spcPct val="0"/>
        </a:spcBef>
        <a:buFont typeface="Arial" pitchFamily="34" charset="0"/>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osb-bsf.ic.gc.c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http://osb-bsf.ic.gc.c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Debt Loads and Bankruptcy</a:t>
            </a:r>
            <a:endParaRPr lang="en-US" dirty="0"/>
          </a:p>
        </p:txBody>
      </p:sp>
      <p:sp>
        <p:nvSpPr>
          <p:cNvPr id="3" name="Subtitle 2"/>
          <p:cNvSpPr>
            <a:spLocks noGrp="1"/>
          </p:cNvSpPr>
          <p:nvPr>
            <p:ph type="subTitle" idx="1"/>
          </p:nvPr>
        </p:nvSpPr>
        <p:spPr/>
        <p:txBody>
          <a:bodyPr/>
          <a:lstStyle/>
          <a:p>
            <a:r>
              <a:rPr lang="en-US" dirty="0" smtClean="0"/>
              <a:t>Personal Finance 30</a:t>
            </a:r>
            <a:endParaRPr lang="en-US" dirty="0"/>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13800" dirty="0" smtClean="0">
                <a:solidFill>
                  <a:schemeClr val="bg1"/>
                </a:solidFill>
                <a:effectLst>
                  <a:outerShdw blurRad="38100" dist="38100" dir="2700000" algn="tl">
                    <a:srgbClr val="000000">
                      <a:alpha val="43137"/>
                    </a:srgbClr>
                  </a:outerShdw>
                </a:effectLst>
              </a:rPr>
              <a:t>Bankruptcy</a:t>
            </a:r>
            <a:endParaRPr lang="en-US" sz="13800" dirty="0">
              <a:solidFill>
                <a:schemeClr val="bg1"/>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86858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Bankruptcy?</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decision to file for bankruptcy is a major decision that will negatively affect your credit rating. Consider consulting a professional credit counselor to help you weigh the pros and cons before taking such a big step. </a:t>
            </a:r>
            <a:endParaRPr lang="en-US" dirty="0" smtClean="0"/>
          </a:p>
          <a:p>
            <a:r>
              <a:rPr lang="en-US" dirty="0" smtClean="0"/>
              <a:t>If </a:t>
            </a:r>
            <a:r>
              <a:rPr lang="en-US" dirty="0"/>
              <a:t>you are unable to pay your bills and manage your debt with settlement offers and negotiation, bankruptcy may be your only option</a:t>
            </a:r>
            <a:r>
              <a:rPr lang="en-US" dirty="0" smtClean="0"/>
              <a:t>.</a:t>
            </a:r>
          </a:p>
          <a:p>
            <a:r>
              <a:rPr lang="en-US" dirty="0"/>
              <a:t>Bankruptcy is a legal process performed under the Bankruptcy and Insolvency Act to help a person cope with a financial crisis.</a:t>
            </a:r>
          </a:p>
          <a:p>
            <a:r>
              <a:rPr lang="en-US" dirty="0"/>
              <a:t>Because of your inability to pay your debts, you assign all of your assets, except those exempt by law, to a licensed trustee in bankruptcy. This process relieves you of most debts, and legal proceedings against you by creditors should stop.</a:t>
            </a:r>
          </a:p>
          <a:p>
            <a:r>
              <a:rPr lang="en-US" dirty="0"/>
              <a:t>A decision to file for bankruptcy is a serious step, and in many cases, it doesn't wipe your credit slate clean or give you a fresh start. It also stays on your credit report for six or seven years from the date of discharge, depending where you live. Its presence there could affect your ability to buy or rent a home, or even to obtain car insurance.</a:t>
            </a:r>
          </a:p>
          <a:p>
            <a:r>
              <a:rPr lang="en-US" dirty="0"/>
              <a:t>An individual who cannot meet his or her financial obligations or is an insolvent debtor qualifies to file for bankruptcy.</a:t>
            </a:r>
          </a:p>
          <a:p>
            <a:endParaRPr lang="en-US" dirty="0"/>
          </a:p>
        </p:txBody>
      </p:sp>
    </p:spTree>
    <p:extLst>
      <p:ext uri="{BB962C8B-B14F-4D97-AF65-F5344CB8AC3E}">
        <p14:creationId xmlns:p14="http://schemas.microsoft.com/office/powerpoint/2010/main" val="357340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Bankruptcy Works</a:t>
            </a:r>
            <a:endParaRPr lang="en-US" dirty="0"/>
          </a:p>
        </p:txBody>
      </p:sp>
      <p:sp>
        <p:nvSpPr>
          <p:cNvPr id="3" name="Content Placeholder 2"/>
          <p:cNvSpPr>
            <a:spLocks noGrp="1"/>
          </p:cNvSpPr>
          <p:nvPr>
            <p:ph idx="1"/>
          </p:nvPr>
        </p:nvSpPr>
        <p:spPr/>
        <p:txBody>
          <a:bodyPr>
            <a:normAutofit fontScale="92500" lnSpcReduction="20000"/>
          </a:bodyPr>
          <a:lstStyle/>
          <a:p>
            <a:r>
              <a:rPr lang="en-US" dirty="0"/>
              <a:t>When you declare bankruptcy, your property is given to a trustee in bankruptcy who then sells it and distributes the money among your creditors. </a:t>
            </a:r>
            <a:endParaRPr lang="en-US" dirty="0" smtClean="0"/>
          </a:p>
          <a:p>
            <a:r>
              <a:rPr lang="en-US" dirty="0" smtClean="0"/>
              <a:t>Every </a:t>
            </a:r>
            <a:r>
              <a:rPr lang="en-US" dirty="0"/>
              <a:t>creditor — ranging from secured, preferred, unsecured and deferred — must prove their claim to be entitled to any of the distribution from the bankrupt’s estate.</a:t>
            </a:r>
          </a:p>
          <a:p>
            <a:r>
              <a:rPr lang="en-US" dirty="0"/>
              <a:t>Before making a final decision to take that route, you should have a serious chat with a bankruptcy trustee. That trustee or an administrator will perform an assessment of your financial situation and present you with the options available to you</a:t>
            </a:r>
            <a:r>
              <a:rPr lang="en-US" dirty="0" smtClean="0"/>
              <a:t>.</a:t>
            </a:r>
          </a:p>
          <a:p>
            <a:r>
              <a:rPr lang="en-US" dirty="0"/>
              <a:t>Before making the final step, consider trying to:</a:t>
            </a:r>
          </a:p>
          <a:p>
            <a:pPr lvl="1"/>
            <a:r>
              <a:rPr lang="en-US" b="1" dirty="0"/>
              <a:t>Reanalyze Your Budget</a:t>
            </a:r>
            <a:r>
              <a:rPr lang="en-US" dirty="0"/>
              <a:t> to try to trim expenses and readjust your financial plan to try to avoid bankruptcy. Can you sell anything of value to help pay off your debt, such as a car or house?</a:t>
            </a:r>
          </a:p>
          <a:p>
            <a:pPr lvl="1"/>
            <a:r>
              <a:rPr lang="en-US" b="1" dirty="0"/>
              <a:t>Get a Debt consolidation Loan</a:t>
            </a:r>
            <a:r>
              <a:rPr lang="en-US" dirty="0"/>
              <a:t> so you are only paying one loan payment each month rather than to multiple creditors.</a:t>
            </a:r>
          </a:p>
          <a:p>
            <a:pPr lvl="1"/>
            <a:r>
              <a:rPr lang="en-US" b="1" dirty="0"/>
              <a:t>Be Proactive with Creditors </a:t>
            </a:r>
            <a:r>
              <a:rPr lang="en-US" dirty="0"/>
              <a:t>by contacting them to see if they will “forgive” some of your debt or reduce your interest rates.</a:t>
            </a:r>
          </a:p>
          <a:p>
            <a:pPr lvl="1"/>
            <a:endParaRPr lang="en-US" dirty="0"/>
          </a:p>
          <a:p>
            <a:endParaRPr lang="en-US" dirty="0"/>
          </a:p>
        </p:txBody>
      </p:sp>
    </p:spTree>
    <p:extLst>
      <p:ext uri="{BB962C8B-B14F-4D97-AF65-F5344CB8AC3E}">
        <p14:creationId xmlns:p14="http://schemas.microsoft.com/office/powerpoint/2010/main" val="1249598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Bankruptcy Works</a:t>
            </a:r>
            <a:endParaRPr lang="en-US" dirty="0"/>
          </a:p>
        </p:txBody>
      </p:sp>
      <p:sp>
        <p:nvSpPr>
          <p:cNvPr id="3" name="Content Placeholder 2"/>
          <p:cNvSpPr>
            <a:spLocks noGrp="1"/>
          </p:cNvSpPr>
          <p:nvPr>
            <p:ph idx="1"/>
          </p:nvPr>
        </p:nvSpPr>
        <p:spPr/>
        <p:txBody>
          <a:bodyPr>
            <a:normAutofit fontScale="62500" lnSpcReduction="20000"/>
          </a:bodyPr>
          <a:lstStyle/>
          <a:p>
            <a:r>
              <a:rPr lang="en-US" dirty="0"/>
              <a:t>If you decide to go ahead and declare bankruptcy, the trustee will help you complete the myriad forms necessary to complete the </a:t>
            </a:r>
            <a:r>
              <a:rPr lang="en-US" dirty="0" smtClean="0"/>
              <a:t>transaction. One </a:t>
            </a:r>
            <a:r>
              <a:rPr lang="en-US" dirty="0"/>
              <a:t>form is an "Assignment." In signing this, you state that you are handing over all of your property to the trustee for the benefit of your creditors. Another form is called the "Statement of Affairs." In this, you list your assets, liabilities, income and expenses.</a:t>
            </a:r>
          </a:p>
          <a:p>
            <a:r>
              <a:rPr lang="en-US" dirty="0"/>
              <a:t>These forms and others are then filed with the Official Receiver. If there is no opposition, the bankruptcy is discharged and you are legally bankrupt.</a:t>
            </a:r>
          </a:p>
          <a:p>
            <a:r>
              <a:rPr lang="en-US" dirty="0"/>
              <a:t>Your earnings are not, in normal circumstances, interfered with by the trustee.</a:t>
            </a:r>
          </a:p>
          <a:p>
            <a:r>
              <a:rPr lang="en-US" dirty="0"/>
              <a:t>As a condition of your financial status, you will be required to attend a minimum of two counselling sessions with a counsellor.</a:t>
            </a:r>
          </a:p>
          <a:p>
            <a:r>
              <a:rPr lang="en-US" dirty="0"/>
              <a:t>You have to pay a filing fee to the Office of the Superintendent of Bankruptcy (OSB). In addition, the trustee is entitled to be paid. These fees are prescribed by the Bankruptcy and Insolvency Rules which you can learn about on the OSB's website at: </a:t>
            </a:r>
            <a:r>
              <a:rPr lang="en-US" dirty="0">
                <a:hlinkClick r:id="rId2"/>
              </a:rPr>
              <a:t>http://osb-bsf.ic.gc.ca</a:t>
            </a:r>
            <a:r>
              <a:rPr lang="en-US" dirty="0"/>
              <a:t>.</a:t>
            </a:r>
          </a:p>
          <a:p>
            <a:r>
              <a:rPr lang="en-US" dirty="0"/>
              <a:t>You can contact the OSB directly at:</a:t>
            </a:r>
          </a:p>
          <a:p>
            <a:pPr lvl="1"/>
            <a:r>
              <a:rPr lang="en-US" b="1" dirty="0"/>
              <a:t>OSB National Headquarters</a:t>
            </a:r>
            <a:r>
              <a:rPr lang="en-US" dirty="0"/>
              <a:t/>
            </a:r>
            <a:br>
              <a:rPr lang="en-US" dirty="0"/>
            </a:br>
            <a:r>
              <a:rPr lang="en-US" dirty="0"/>
              <a:t>Heritage Place</a:t>
            </a:r>
            <a:br>
              <a:rPr lang="en-US" dirty="0"/>
            </a:br>
            <a:r>
              <a:rPr lang="en-US" dirty="0"/>
              <a:t>155 Queen Street, 4th Floor</a:t>
            </a:r>
            <a:br>
              <a:rPr lang="en-US" dirty="0"/>
            </a:br>
            <a:r>
              <a:rPr lang="en-US" dirty="0"/>
              <a:t>Ottawa, Ontario K1A 0H5 </a:t>
            </a:r>
            <a:br>
              <a:rPr lang="en-US" dirty="0"/>
            </a:br>
            <a:r>
              <a:rPr lang="en-US" dirty="0"/>
              <a:t>Tel.: 613-941-1000</a:t>
            </a:r>
            <a:br>
              <a:rPr lang="en-US" dirty="0"/>
            </a:br>
            <a:r>
              <a:rPr lang="en-US" dirty="0"/>
              <a:t>Fax: 613-941-2862</a:t>
            </a:r>
          </a:p>
          <a:p>
            <a:endParaRPr lang="en-US" dirty="0"/>
          </a:p>
        </p:txBody>
      </p:sp>
    </p:spTree>
    <p:extLst>
      <p:ext uri="{BB962C8B-B14F-4D97-AF65-F5344CB8AC3E}">
        <p14:creationId xmlns:p14="http://schemas.microsoft.com/office/powerpoint/2010/main" val="228214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Will Know?</a:t>
            </a:r>
            <a:endParaRPr lang="en-US" dirty="0"/>
          </a:p>
        </p:txBody>
      </p:sp>
      <p:sp>
        <p:nvSpPr>
          <p:cNvPr id="3" name="Content Placeholder 2"/>
          <p:cNvSpPr>
            <a:spLocks noGrp="1"/>
          </p:cNvSpPr>
          <p:nvPr>
            <p:ph idx="1"/>
          </p:nvPr>
        </p:nvSpPr>
        <p:spPr/>
        <p:txBody>
          <a:bodyPr/>
          <a:lstStyle/>
          <a:p>
            <a:r>
              <a:rPr lang="en-US" dirty="0"/>
              <a:t>In a bankruptcy that involves significant assets, a notice is placed in the "legal notices" section of a newspaper, to alert creditors to the date of the meeting of creditors. </a:t>
            </a:r>
            <a:r>
              <a:rPr lang="en-US" dirty="0" smtClean="0"/>
              <a:t>But </a:t>
            </a:r>
            <a:r>
              <a:rPr lang="en-US" dirty="0"/>
              <a:t>if there are minimal assets, the creditors are notified by mail. </a:t>
            </a:r>
            <a:endParaRPr lang="en-US" dirty="0" smtClean="0"/>
          </a:p>
          <a:p>
            <a:r>
              <a:rPr lang="en-US" dirty="0" smtClean="0"/>
              <a:t>Credit </a:t>
            </a:r>
            <a:r>
              <a:rPr lang="en-US" dirty="0"/>
              <a:t>bureaus are also advised of the bankruptcy, and it is noted in your file. All bankruptcies are public documents.</a:t>
            </a:r>
            <a:endParaRPr lang="en-US" dirty="0"/>
          </a:p>
        </p:txBody>
      </p:sp>
    </p:spTree>
    <p:extLst>
      <p:ext uri="{BB962C8B-B14F-4D97-AF65-F5344CB8AC3E}">
        <p14:creationId xmlns:p14="http://schemas.microsoft.com/office/powerpoint/2010/main" val="419561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are a bankrupt’s obligations?</a:t>
            </a:r>
            <a:endParaRPr lang="en-US" dirty="0"/>
          </a:p>
        </p:txBody>
      </p:sp>
      <p:sp>
        <p:nvSpPr>
          <p:cNvPr id="3" name="Content Placeholder 2"/>
          <p:cNvSpPr>
            <a:spLocks noGrp="1"/>
          </p:cNvSpPr>
          <p:nvPr>
            <p:ph idx="1"/>
          </p:nvPr>
        </p:nvSpPr>
        <p:spPr/>
        <p:txBody>
          <a:bodyPr/>
          <a:lstStyle/>
          <a:p>
            <a:r>
              <a:rPr lang="en-US" dirty="0"/>
              <a:t>A bankrupt must keep the trustee informed about various developments over the course of his or her bankruptcy. </a:t>
            </a:r>
            <a:endParaRPr lang="en-US" dirty="0" smtClean="0"/>
          </a:p>
          <a:p>
            <a:r>
              <a:rPr lang="en-US" dirty="0" smtClean="0"/>
              <a:t>For </a:t>
            </a:r>
            <a:r>
              <a:rPr lang="en-US" dirty="0"/>
              <a:t>example, the individual must report on where they are living, and account for their earnings, living expenses and any changes in family status.</a:t>
            </a:r>
            <a:endParaRPr lang="en-US" dirty="0"/>
          </a:p>
        </p:txBody>
      </p:sp>
    </p:spTree>
    <p:extLst>
      <p:ext uri="{BB962C8B-B14F-4D97-AF65-F5344CB8AC3E}">
        <p14:creationId xmlns:p14="http://schemas.microsoft.com/office/powerpoint/2010/main" val="272426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When is a bankruptcy discharged?</a:t>
            </a:r>
            <a:endParaRPr lang="en-US" dirty="0"/>
          </a:p>
        </p:txBody>
      </p:sp>
      <p:sp>
        <p:nvSpPr>
          <p:cNvPr id="3" name="Content Placeholder 2"/>
          <p:cNvSpPr>
            <a:spLocks noGrp="1"/>
          </p:cNvSpPr>
          <p:nvPr>
            <p:ph idx="1"/>
          </p:nvPr>
        </p:nvSpPr>
        <p:spPr/>
        <p:txBody>
          <a:bodyPr/>
          <a:lstStyle/>
          <a:p>
            <a:r>
              <a:rPr lang="en-US" dirty="0" smtClean="0"/>
              <a:t>First-time </a:t>
            </a:r>
            <a:r>
              <a:rPr lang="en-US" dirty="0"/>
              <a:t>bankrupts qualify for an automatic discharge nine months after they became bankrupt, unless the trustee recommends a discharge with conditions or the discharge is opposed by a creditor, the trustee or the Superintendent of Bankruptcy. </a:t>
            </a:r>
            <a:endParaRPr lang="en-US" dirty="0" smtClean="0"/>
          </a:p>
          <a:p>
            <a:r>
              <a:rPr lang="en-US" dirty="0" smtClean="0"/>
              <a:t>In </a:t>
            </a:r>
            <a:r>
              <a:rPr lang="en-US" dirty="0"/>
              <a:t>the event that you have been bankrupt before, your discharge will not be automatic and you'll need to go before a judge or a registrar to have it discharged.</a:t>
            </a:r>
            <a:endParaRPr lang="en-US" dirty="0"/>
          </a:p>
        </p:txBody>
      </p:sp>
    </p:spTree>
    <p:extLst>
      <p:ext uri="{BB962C8B-B14F-4D97-AF65-F5344CB8AC3E}">
        <p14:creationId xmlns:p14="http://schemas.microsoft.com/office/powerpoint/2010/main" val="340353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Bankruptcy Pros and Cons</a:t>
            </a:r>
            <a:endParaRPr lang="en-US" dirty="0"/>
          </a:p>
        </p:txBody>
      </p:sp>
      <p:sp>
        <p:nvSpPr>
          <p:cNvPr id="3" name="Text Placeholder 2"/>
          <p:cNvSpPr>
            <a:spLocks noGrp="1"/>
          </p:cNvSpPr>
          <p:nvPr>
            <p:ph type="body" idx="1"/>
          </p:nvPr>
        </p:nvSpPr>
        <p:spPr/>
        <p:txBody>
          <a:bodyPr/>
          <a:lstStyle/>
          <a:p>
            <a:pPr algn="ctr"/>
            <a:r>
              <a:rPr lang="en-CA" dirty="0" smtClean="0"/>
              <a:t>Pros</a:t>
            </a:r>
            <a:endParaRPr lang="en-US" dirty="0"/>
          </a:p>
        </p:txBody>
      </p:sp>
      <p:sp>
        <p:nvSpPr>
          <p:cNvPr id="4" name="Content Placeholder 3"/>
          <p:cNvSpPr>
            <a:spLocks noGrp="1"/>
          </p:cNvSpPr>
          <p:nvPr>
            <p:ph sz="half" idx="2"/>
          </p:nvPr>
        </p:nvSpPr>
        <p:spPr/>
        <p:txBody>
          <a:bodyPr/>
          <a:lstStyle/>
          <a:p>
            <a:r>
              <a:rPr lang="en-US" dirty="0"/>
              <a:t>The discharged bankrupt is relieved of most debts, and unsecured creditors cannot take legal steps to recover their debt. It allows you to make a “fresh start.”</a:t>
            </a:r>
          </a:p>
          <a:p>
            <a:r>
              <a:rPr lang="en-US" dirty="0"/>
              <a:t>Bankruptcy generally does not affect employment.</a:t>
            </a:r>
          </a:p>
          <a:p>
            <a:r>
              <a:rPr lang="en-US" dirty="0"/>
              <a:t>The bankrupt can avoid being harassed by creditors.</a:t>
            </a:r>
          </a:p>
          <a:p>
            <a:endParaRPr lang="en-US" dirty="0"/>
          </a:p>
        </p:txBody>
      </p:sp>
      <p:sp>
        <p:nvSpPr>
          <p:cNvPr id="5" name="Text Placeholder 4"/>
          <p:cNvSpPr>
            <a:spLocks noGrp="1"/>
          </p:cNvSpPr>
          <p:nvPr>
            <p:ph type="body" sz="quarter" idx="3"/>
          </p:nvPr>
        </p:nvSpPr>
        <p:spPr/>
        <p:txBody>
          <a:bodyPr/>
          <a:lstStyle/>
          <a:p>
            <a:pPr algn="ctr"/>
            <a:r>
              <a:rPr lang="en-CA" dirty="0" smtClean="0"/>
              <a:t>Cons</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a:t>Some debts are not released with a bankruptcy declaration. These include: spousal support, child support, debt arising out of fraud, court fines, and debts or obligations for student loans when the bankruptcy occurs while the debtor is still a student or within 10 years after the bankrupt has ceased to be a student.</a:t>
            </a:r>
          </a:p>
          <a:p>
            <a:r>
              <a:rPr lang="en-US" dirty="0"/>
              <a:t>The bankrupt may have difficulty in being bonded</a:t>
            </a:r>
          </a:p>
          <a:p>
            <a:r>
              <a:rPr lang="en-US" dirty="0"/>
              <a:t>It will negatively affect your credit rating, and will appear on your rating for six or seven years</a:t>
            </a:r>
          </a:p>
          <a:p>
            <a:endParaRPr lang="en-US" dirty="0"/>
          </a:p>
        </p:txBody>
      </p:sp>
    </p:spTree>
    <p:extLst>
      <p:ext uri="{BB962C8B-B14F-4D97-AF65-F5344CB8AC3E}">
        <p14:creationId xmlns:p14="http://schemas.microsoft.com/office/powerpoint/2010/main" val="752534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Consumer Proposal</a:t>
            </a:r>
            <a:endParaRPr lang="en-US" dirty="0"/>
          </a:p>
        </p:txBody>
      </p:sp>
      <p:sp>
        <p:nvSpPr>
          <p:cNvPr id="3" name="Content Placeholder 2"/>
          <p:cNvSpPr>
            <a:spLocks noGrp="1"/>
          </p:cNvSpPr>
          <p:nvPr>
            <p:ph idx="1"/>
          </p:nvPr>
        </p:nvSpPr>
        <p:spPr/>
        <p:txBody>
          <a:bodyPr>
            <a:normAutofit fontScale="70000" lnSpcReduction="20000"/>
          </a:bodyPr>
          <a:lstStyle/>
          <a:p>
            <a:r>
              <a:rPr lang="en-US" dirty="0"/>
              <a:t>Like a bankruptcy, a consumer proposal is a legal procedure that stops creditors from taking legal action against a debtor. </a:t>
            </a:r>
            <a:endParaRPr lang="en-US" dirty="0" smtClean="0"/>
          </a:p>
          <a:p>
            <a:r>
              <a:rPr lang="en-US" dirty="0" smtClean="0"/>
              <a:t>It </a:t>
            </a:r>
            <a:r>
              <a:rPr lang="en-US" dirty="0"/>
              <a:t>does so by way of an agreement between a debtor and his creditors whereby the former pays only a portion of his debts (e.g. agrees to pay lower amounts each month, but over a longer period of time), thus avoiding bankruptcy. The proposal is made to the creditors through a trustee in bankruptcy. </a:t>
            </a:r>
            <a:endParaRPr lang="en-US" dirty="0" smtClean="0"/>
          </a:p>
          <a:p>
            <a:r>
              <a:rPr lang="en-US" dirty="0" smtClean="0"/>
              <a:t>If </a:t>
            </a:r>
            <a:r>
              <a:rPr lang="en-US" dirty="0"/>
              <a:t>the creditors vote in </a:t>
            </a:r>
            <a:r>
              <a:rPr lang="en-US" dirty="0" err="1"/>
              <a:t>favour</a:t>
            </a:r>
            <a:r>
              <a:rPr lang="en-US" dirty="0"/>
              <a:t> of the proposal, then the proposal is a binding contract, and all the creditors must accept it — even those who did not vote for it. This option is available to any insolvent person whose debts are less than $75,000, excluding the money owed on a home mortgage.</a:t>
            </a:r>
          </a:p>
          <a:p>
            <a:r>
              <a:rPr lang="en-US" dirty="0"/>
              <a:t>The consumer-proposal process starts with the debtor seeking the help of an administrator —a trustee in bankruptcy or a person appointed by the Office of the Superintendent of Bankruptcy (OSB) —who then evaluates his financial situation and offers advice about what kind of proposal may be best for him and his creditors. The debtor and his administrator submit the decided-upon proposal to the Official Receiver. Within 10 days of filing, the administrator is required to file a report containing an opinion about whether the proposal is fair, and whether the debtor can reasonably perform it. He also includes a roundup of the debtor's assets and debts, and a list of creditors.</a:t>
            </a:r>
          </a:p>
          <a:p>
            <a:r>
              <a:rPr lang="en-US" dirty="0"/>
              <a:t>The creditors will have up to 45 days to consider whether to accept or reject the proposal. If any do not respond, they will be considered to have accepted the proposal.</a:t>
            </a:r>
          </a:p>
          <a:p>
            <a:r>
              <a:rPr lang="en-US" dirty="0"/>
              <a:t>Debtors who take this route must pay the administrator, along with a filing fee to the Superintendent of Bankruptcy. These fees are prescribed by the Bankruptcy and Insolvency Rules (to learn more visit the OSB's website at: </a:t>
            </a:r>
            <a:r>
              <a:rPr lang="en-US" dirty="0">
                <a:hlinkClick r:id="rId2"/>
              </a:rPr>
              <a:t>http://osb-bsf.ic.gc.ca</a:t>
            </a:r>
            <a:r>
              <a:rPr lang="en-US" dirty="0"/>
              <a:t>).</a:t>
            </a:r>
          </a:p>
          <a:p>
            <a:endParaRPr lang="en-US" dirty="0"/>
          </a:p>
        </p:txBody>
      </p:sp>
    </p:spTree>
    <p:extLst>
      <p:ext uri="{BB962C8B-B14F-4D97-AF65-F5344CB8AC3E}">
        <p14:creationId xmlns:p14="http://schemas.microsoft.com/office/powerpoint/2010/main" val="354196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Advantages of Consumer Proposals vs Bankruptcy</a:t>
            </a:r>
            <a:endParaRPr lang="en-US" dirty="0"/>
          </a:p>
        </p:txBody>
      </p:sp>
      <p:sp>
        <p:nvSpPr>
          <p:cNvPr id="3" name="Content Placeholder 2"/>
          <p:cNvSpPr>
            <a:spLocks noGrp="1"/>
          </p:cNvSpPr>
          <p:nvPr>
            <p:ph idx="1"/>
          </p:nvPr>
        </p:nvSpPr>
        <p:spPr/>
        <p:txBody>
          <a:bodyPr/>
          <a:lstStyle/>
          <a:p>
            <a:r>
              <a:rPr lang="en-US" dirty="0"/>
              <a:t>The potential financial loss to creditors is limited.</a:t>
            </a:r>
          </a:p>
          <a:p>
            <a:r>
              <a:rPr lang="en-US" dirty="0"/>
              <a:t>The debtor may be able to hold on to some assets.</a:t>
            </a:r>
          </a:p>
          <a:p>
            <a:r>
              <a:rPr lang="en-US" dirty="0"/>
              <a:t>Unsecured creditors will not be able to take legal steps to recover their debts from the debtor (such as seizing property) unless the proposal is rejected or annulled.</a:t>
            </a:r>
          </a:p>
          <a:p>
            <a:r>
              <a:rPr lang="en-US" dirty="0"/>
              <a:t>When the proposal is fully performed and the debtor has attended through two counselling sessions with a qualified counsellor, the debtor receives a certificate of full performance.</a:t>
            </a:r>
          </a:p>
          <a:p>
            <a:r>
              <a:rPr lang="en-US" dirty="0"/>
              <a:t>Credit rating is rated less severely than with a bankruptcy.</a:t>
            </a:r>
          </a:p>
          <a:p>
            <a:endParaRPr lang="en-US" dirty="0"/>
          </a:p>
        </p:txBody>
      </p:sp>
    </p:spTree>
    <p:extLst>
      <p:ext uri="{BB962C8B-B14F-4D97-AF65-F5344CB8AC3E}">
        <p14:creationId xmlns:p14="http://schemas.microsoft.com/office/powerpoint/2010/main" val="59671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3800" dirty="0" smtClean="0">
                <a:solidFill>
                  <a:schemeClr val="bg1"/>
                </a:solidFill>
                <a:effectLst>
                  <a:outerShdw blurRad="38100" dist="38100" dir="2700000" algn="tl">
                    <a:srgbClr val="000000">
                      <a:alpha val="43137"/>
                    </a:srgbClr>
                  </a:outerShdw>
                </a:effectLst>
              </a:rPr>
              <a:t>Debt Loads</a:t>
            </a:r>
            <a:endParaRPr lang="en-US" sz="13800" dirty="0">
              <a:solidFill>
                <a:schemeClr val="bg1"/>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54283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Debt Load</a:t>
            </a:r>
            <a:endParaRPr lang="en-US" dirty="0"/>
          </a:p>
        </p:txBody>
      </p:sp>
      <p:sp>
        <p:nvSpPr>
          <p:cNvPr id="3" name="Content Placeholder 2"/>
          <p:cNvSpPr>
            <a:spLocks noGrp="1"/>
          </p:cNvSpPr>
          <p:nvPr>
            <p:ph idx="1"/>
          </p:nvPr>
        </p:nvSpPr>
        <p:spPr/>
        <p:txBody>
          <a:bodyPr>
            <a:normAutofit fontScale="92500" lnSpcReduction="10000"/>
          </a:bodyPr>
          <a:lstStyle/>
          <a:p>
            <a:r>
              <a:rPr lang="en-US" dirty="0"/>
              <a:t>Debt load is a term that is used to describe a consumer's amount of debt. </a:t>
            </a:r>
            <a:endParaRPr lang="en-US" dirty="0" smtClean="0"/>
          </a:p>
          <a:p>
            <a:r>
              <a:rPr lang="en-US" dirty="0" smtClean="0"/>
              <a:t>It </a:t>
            </a:r>
            <a:r>
              <a:rPr lang="en-US" dirty="0"/>
              <a:t>is often used to understand if you are carrying a "safe" amount of debt. </a:t>
            </a:r>
            <a:endParaRPr lang="en-US" dirty="0" smtClean="0"/>
          </a:p>
          <a:p>
            <a:r>
              <a:rPr lang="en-US" dirty="0" smtClean="0"/>
              <a:t>Creditors </a:t>
            </a:r>
            <a:r>
              <a:rPr lang="en-US" dirty="0"/>
              <a:t>look at a debt/income ratio, comparing your income with your debts to analyze whether you have an appropriate amount of debt. </a:t>
            </a:r>
            <a:endParaRPr lang="en-US" dirty="0" smtClean="0"/>
          </a:p>
          <a:p>
            <a:r>
              <a:rPr lang="en-US" dirty="0" smtClean="0"/>
              <a:t>The </a:t>
            </a:r>
            <a:r>
              <a:rPr lang="en-US" dirty="0"/>
              <a:t>debt/income ratio is figured monthly and reveals either how good — or bad — your financial situation is.</a:t>
            </a:r>
          </a:p>
          <a:p>
            <a:r>
              <a:rPr lang="en-US" dirty="0"/>
              <a:t>Debt load is the sum total of all the money you owe:</a:t>
            </a:r>
          </a:p>
          <a:p>
            <a:pPr lvl="1"/>
            <a:r>
              <a:rPr lang="en-US" dirty="0"/>
              <a:t>Mortgage</a:t>
            </a:r>
          </a:p>
          <a:p>
            <a:pPr lvl="1"/>
            <a:r>
              <a:rPr lang="en-US" dirty="0"/>
              <a:t>Student Loans</a:t>
            </a:r>
          </a:p>
          <a:p>
            <a:pPr lvl="1"/>
            <a:r>
              <a:rPr lang="en-US" dirty="0"/>
              <a:t>Credit Cards</a:t>
            </a:r>
          </a:p>
          <a:p>
            <a:pPr lvl="1"/>
            <a:r>
              <a:rPr lang="en-US" dirty="0"/>
              <a:t>Even loans from friends and family.</a:t>
            </a:r>
          </a:p>
          <a:p>
            <a:endParaRPr lang="en-US" dirty="0"/>
          </a:p>
        </p:txBody>
      </p:sp>
    </p:spTree>
    <p:extLst>
      <p:ext uri="{BB962C8B-B14F-4D97-AF65-F5344CB8AC3E}">
        <p14:creationId xmlns:p14="http://schemas.microsoft.com/office/powerpoint/2010/main" val="27989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Debt/Income Ratio</a:t>
            </a:r>
            <a:endParaRPr lang="en-US" dirty="0"/>
          </a:p>
        </p:txBody>
      </p:sp>
      <p:sp>
        <p:nvSpPr>
          <p:cNvPr id="3" name="Content Placeholder 2"/>
          <p:cNvSpPr>
            <a:spLocks noGrp="1"/>
          </p:cNvSpPr>
          <p:nvPr>
            <p:ph idx="1"/>
          </p:nvPr>
        </p:nvSpPr>
        <p:spPr/>
        <p:txBody>
          <a:bodyPr>
            <a:normAutofit fontScale="77500" lnSpcReduction="20000"/>
          </a:bodyPr>
          <a:lstStyle/>
          <a:p>
            <a:r>
              <a:rPr lang="en-US" dirty="0"/>
              <a:t>Once you have your debt load figured out, you'll want to know just how big of a burden it is</a:t>
            </a:r>
            <a:r>
              <a:rPr lang="en-US" dirty="0" smtClean="0"/>
              <a:t>.</a:t>
            </a:r>
          </a:p>
          <a:p>
            <a:r>
              <a:rPr lang="en-US" dirty="0" smtClean="0"/>
              <a:t> </a:t>
            </a:r>
            <a:r>
              <a:rPr lang="en-US" dirty="0"/>
              <a:t>You can figure out this ratio for yourself the way banks and creditors do, by calculating your debt/income ratio - the amount you owe compared to the amount you earn. </a:t>
            </a:r>
            <a:endParaRPr lang="en-US" dirty="0" smtClean="0"/>
          </a:p>
          <a:p>
            <a:r>
              <a:rPr lang="en-US" dirty="0" smtClean="0"/>
              <a:t>It's </a:t>
            </a:r>
            <a:r>
              <a:rPr lang="en-US" dirty="0"/>
              <a:t>easy:</a:t>
            </a:r>
          </a:p>
          <a:p>
            <a:pPr lvl="1"/>
            <a:r>
              <a:rPr lang="en-US" dirty="0"/>
              <a:t>Calculate all your monthly non-housing debt payments - including credit cards and child support. (If you don't have fixed monthly payments, you can estimate your monthly payments at 4 percent of the total amount you owe.)</a:t>
            </a:r>
          </a:p>
          <a:p>
            <a:pPr lvl="1"/>
            <a:r>
              <a:rPr lang="en-US" dirty="0"/>
              <a:t>Take your gross annual wages and divide them by 12. That's your monthly income. If you don't have fixed monthly payments on revolving debts such as credit cards, you can estimate your monthly payments at 4% of the total amount you owe.</a:t>
            </a:r>
          </a:p>
          <a:p>
            <a:pPr lvl="1"/>
            <a:r>
              <a:rPr lang="en-US" dirty="0"/>
              <a:t>Take your monthly payments total and divide it by your monthly income.</a:t>
            </a:r>
          </a:p>
          <a:p>
            <a:pPr lvl="1"/>
            <a:r>
              <a:rPr lang="en-US" dirty="0"/>
              <a:t>It is usually expressed as a percentage, so move the decimal point two places to the right. That's your debt/income ratio.</a:t>
            </a:r>
          </a:p>
          <a:p>
            <a:pPr lvl="1"/>
            <a:r>
              <a:rPr lang="en-US" dirty="0"/>
              <a:t>Example:</a:t>
            </a:r>
            <a:br>
              <a:rPr lang="en-US" dirty="0"/>
            </a:br>
            <a:r>
              <a:rPr lang="en-US" dirty="0" smtClean="0"/>
              <a:t>	Gross </a:t>
            </a:r>
            <a:r>
              <a:rPr lang="en-US" dirty="0"/>
              <a:t>monthly income is $2,000</a:t>
            </a:r>
            <a:br>
              <a:rPr lang="en-US" dirty="0"/>
            </a:br>
            <a:r>
              <a:rPr lang="en-US" dirty="0" smtClean="0"/>
              <a:t>	Monthly </a:t>
            </a:r>
            <a:r>
              <a:rPr lang="en-US" dirty="0"/>
              <a:t>debt is $500 (credit-card payments, gasoline bills and car payments)</a:t>
            </a:r>
            <a:br>
              <a:rPr lang="en-US" dirty="0"/>
            </a:br>
            <a:r>
              <a:rPr lang="en-US" dirty="0" smtClean="0"/>
              <a:t>	$</a:t>
            </a:r>
            <a:r>
              <a:rPr lang="en-US" dirty="0"/>
              <a:t>500÷$2,000 = 0.25</a:t>
            </a:r>
            <a:br>
              <a:rPr lang="en-US" dirty="0"/>
            </a:br>
            <a:r>
              <a:rPr lang="en-US" dirty="0" smtClean="0"/>
              <a:t>	Your </a:t>
            </a:r>
            <a:r>
              <a:rPr lang="en-US" dirty="0"/>
              <a:t>debt/income ratio is 25%</a:t>
            </a:r>
          </a:p>
          <a:p>
            <a:endParaRPr lang="en-US" dirty="0"/>
          </a:p>
        </p:txBody>
      </p:sp>
    </p:spTree>
    <p:extLst>
      <p:ext uri="{BB962C8B-B14F-4D97-AF65-F5344CB8AC3E}">
        <p14:creationId xmlns:p14="http://schemas.microsoft.com/office/powerpoint/2010/main" val="235241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
            </a:r>
            <a:br>
              <a:rPr lang="en-CA" dirty="0" smtClean="0"/>
            </a:br>
            <a:r>
              <a:rPr lang="en-US" dirty="0" smtClean="0"/>
              <a:t>How much is too much?</a:t>
            </a:r>
            <a:endParaRPr lang="en-US" dirty="0"/>
          </a:p>
        </p:txBody>
      </p:sp>
      <p:sp>
        <p:nvSpPr>
          <p:cNvPr id="3" name="Content Placeholder 2"/>
          <p:cNvSpPr>
            <a:spLocks noGrp="1"/>
          </p:cNvSpPr>
          <p:nvPr>
            <p:ph idx="1"/>
          </p:nvPr>
        </p:nvSpPr>
        <p:spPr/>
        <p:txBody>
          <a:bodyPr>
            <a:normAutofit fontScale="77500" lnSpcReduction="20000"/>
          </a:bodyPr>
          <a:lstStyle/>
          <a:p>
            <a:r>
              <a:rPr lang="en-US" dirty="0"/>
              <a:t>Only you can know for sure how much debt is too much. </a:t>
            </a:r>
            <a:endParaRPr lang="en-US" dirty="0" smtClean="0"/>
          </a:p>
          <a:p>
            <a:r>
              <a:rPr lang="en-US" dirty="0" smtClean="0"/>
              <a:t>If </a:t>
            </a:r>
            <a:r>
              <a:rPr lang="en-US" dirty="0"/>
              <a:t>you're feeling a financial squeeze every month because of credit card bills, you don't need anyone to tell you you're out of your debt comfort zone - you know.</a:t>
            </a:r>
          </a:p>
          <a:p>
            <a:pPr lvl="1"/>
            <a:r>
              <a:rPr lang="en-US" dirty="0"/>
              <a:t>If your non-housing debt is 10% or less, you're in great financial fitness. </a:t>
            </a:r>
            <a:endParaRPr lang="en-US" dirty="0" smtClean="0"/>
          </a:p>
          <a:p>
            <a:pPr lvl="1"/>
            <a:r>
              <a:rPr lang="en-US" dirty="0" smtClean="0"/>
              <a:t>If </a:t>
            </a:r>
            <a:r>
              <a:rPr lang="en-US" dirty="0"/>
              <a:t>your non-housing debt is between 10% and 20%, then you'll probably be able to get credit. </a:t>
            </a:r>
            <a:endParaRPr lang="en-US" dirty="0" smtClean="0"/>
          </a:p>
          <a:p>
            <a:pPr lvl="1"/>
            <a:r>
              <a:rPr lang="en-US" dirty="0" smtClean="0"/>
              <a:t>But </a:t>
            </a:r>
            <a:r>
              <a:rPr lang="en-US" dirty="0"/>
              <a:t>the closer you get to 20%, the closer you get to the edge of a reasonable debt load. Creditors will be less likely to give a loan to someone with such a high debt/income ratio, and those that do will probably charge higher interest.</a:t>
            </a:r>
          </a:p>
          <a:p>
            <a:pPr lvl="1"/>
            <a:r>
              <a:rPr lang="en-US" dirty="0"/>
              <a:t>Worse, if you have a debt/income ratio above 20 %, chances are you'll feel a strain on your budget.</a:t>
            </a:r>
          </a:p>
          <a:p>
            <a:r>
              <a:rPr lang="en-US" dirty="0"/>
              <a:t>As for the housing debt that's been left out of your calculations, there have been many attempts to devise formulae for setting limits on the amount of real-estate debt one should carry. </a:t>
            </a:r>
            <a:r>
              <a:rPr lang="en-US" dirty="0" smtClean="0"/>
              <a:t>One </a:t>
            </a:r>
            <a:r>
              <a:rPr lang="en-US" dirty="0"/>
              <a:t>philosophy recommends the rate of twice to three times your annual income. If the annual household income is $70,000, then, a mortgage grantor might loan up to $210,000, provided the house is worth the money and the other credit factors are satisfactory.</a:t>
            </a:r>
          </a:p>
          <a:p>
            <a:r>
              <a:rPr lang="en-US" dirty="0"/>
              <a:t>But consumers should receive this information with temperance. Just because a lender may be prepared to extend credit up to a certain ceiling doesn't mean you should reach for it. You should also factor in your own specific fixed and variable expenses to determine your ability to pay. How much you spend on real estate may depend on what area of the country you live in. </a:t>
            </a:r>
            <a:endParaRPr lang="en-US" dirty="0"/>
          </a:p>
        </p:txBody>
      </p:sp>
    </p:spTree>
    <p:extLst>
      <p:ext uri="{BB962C8B-B14F-4D97-AF65-F5344CB8AC3E}">
        <p14:creationId xmlns:p14="http://schemas.microsoft.com/office/powerpoint/2010/main" val="1881345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28/36 Rule</a:t>
            </a:r>
            <a:endParaRPr lang="en-US" dirty="0"/>
          </a:p>
        </p:txBody>
      </p:sp>
      <p:sp>
        <p:nvSpPr>
          <p:cNvPr id="3" name="Content Placeholder 2"/>
          <p:cNvSpPr>
            <a:spLocks noGrp="1"/>
          </p:cNvSpPr>
          <p:nvPr>
            <p:ph idx="1"/>
          </p:nvPr>
        </p:nvSpPr>
        <p:spPr/>
        <p:txBody>
          <a:bodyPr/>
          <a:lstStyle/>
          <a:p>
            <a:r>
              <a:rPr lang="en-US" dirty="0"/>
              <a:t>Another helpful guide is one mortgage lenders use: the "28/36 rule." </a:t>
            </a:r>
            <a:endParaRPr lang="en-US" dirty="0" smtClean="0"/>
          </a:p>
          <a:p>
            <a:r>
              <a:rPr lang="en-US" dirty="0" smtClean="0"/>
              <a:t>This </a:t>
            </a:r>
            <a:r>
              <a:rPr lang="en-US" dirty="0"/>
              <a:t>rule suggests that your monthly household debt service not exceed 28% of your gross monthly income. </a:t>
            </a:r>
            <a:endParaRPr lang="en-US" dirty="0" smtClean="0"/>
          </a:p>
          <a:p>
            <a:r>
              <a:rPr lang="en-US" dirty="0" smtClean="0"/>
              <a:t>And </a:t>
            </a:r>
            <a:r>
              <a:rPr lang="en-US" dirty="0"/>
              <a:t>your total debt service, including your house payments and all other financial obligations, should not exceed 36% of your gross monthly income.</a:t>
            </a:r>
          </a:p>
          <a:p>
            <a:endParaRPr lang="en-US" dirty="0"/>
          </a:p>
        </p:txBody>
      </p:sp>
    </p:spTree>
    <p:extLst>
      <p:ext uri="{BB962C8B-B14F-4D97-AF65-F5344CB8AC3E}">
        <p14:creationId xmlns:p14="http://schemas.microsoft.com/office/powerpoint/2010/main" val="2014229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Debt Load: More to Think About</a:t>
            </a:r>
            <a:endParaRPr lang="en-US" dirty="0"/>
          </a:p>
        </p:txBody>
      </p:sp>
      <p:sp>
        <p:nvSpPr>
          <p:cNvPr id="3" name="Content Placeholder 2"/>
          <p:cNvSpPr>
            <a:spLocks noGrp="1"/>
          </p:cNvSpPr>
          <p:nvPr>
            <p:ph idx="1"/>
          </p:nvPr>
        </p:nvSpPr>
        <p:spPr/>
        <p:txBody>
          <a:bodyPr>
            <a:normAutofit fontScale="92500" lnSpcReduction="20000"/>
          </a:bodyPr>
          <a:lstStyle/>
          <a:p>
            <a:r>
              <a:rPr lang="en-US" dirty="0"/>
              <a:t>In determining your own debt-load limits, you also need to consider:</a:t>
            </a:r>
          </a:p>
          <a:p>
            <a:pPr lvl="1"/>
            <a:r>
              <a:rPr lang="en-US" dirty="0"/>
              <a:t>The stability of your income</a:t>
            </a:r>
          </a:p>
          <a:p>
            <a:pPr lvl="1"/>
            <a:r>
              <a:rPr lang="en-US" dirty="0"/>
              <a:t>Your other regular expenses</a:t>
            </a:r>
          </a:p>
          <a:p>
            <a:pPr lvl="1"/>
            <a:r>
              <a:rPr lang="en-US" dirty="0"/>
              <a:t>Your need for cash from month to month</a:t>
            </a:r>
          </a:p>
          <a:p>
            <a:pPr lvl="1"/>
            <a:r>
              <a:rPr lang="en-US" dirty="0"/>
              <a:t>The changes in your cash needs as you and your household grow older</a:t>
            </a:r>
          </a:p>
          <a:p>
            <a:pPr lvl="1"/>
            <a:r>
              <a:rPr lang="en-US" dirty="0"/>
              <a:t>All your personal needs, wants and goals</a:t>
            </a:r>
          </a:p>
          <a:p>
            <a:r>
              <a:rPr lang="en-US" dirty="0" smtClean="0"/>
              <a:t>Remember </a:t>
            </a:r>
            <a:r>
              <a:rPr lang="en-US" dirty="0"/>
              <a:t>that today's debt spends tomorrow's income. And you will have less money now to do things you want to do because you must pay for items you've bought, and in many cases, already discarded. </a:t>
            </a:r>
            <a:endParaRPr lang="en-US" dirty="0" smtClean="0"/>
          </a:p>
          <a:p>
            <a:r>
              <a:rPr lang="en-US" dirty="0" smtClean="0"/>
              <a:t>It's </a:t>
            </a:r>
            <a:r>
              <a:rPr lang="en-US" dirty="0"/>
              <a:t>important to break the cycle of debt by dedicating yourself to the habit of regular savings.</a:t>
            </a:r>
          </a:p>
          <a:p>
            <a:r>
              <a:rPr lang="en-US" dirty="0"/>
              <a:t>After all, it's much cheaper to save for an item first than to buy it on credit. This kind of attention to detail will work to keep your future debt load reasonable.</a:t>
            </a:r>
          </a:p>
          <a:p>
            <a:endParaRPr lang="en-US" dirty="0"/>
          </a:p>
        </p:txBody>
      </p:sp>
    </p:spTree>
    <p:extLst>
      <p:ext uri="{BB962C8B-B14F-4D97-AF65-F5344CB8AC3E}">
        <p14:creationId xmlns:p14="http://schemas.microsoft.com/office/powerpoint/2010/main" val="247245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Warning Signs</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This is natural. Debt can be painful and confronting a situation that reveals poor planning or judgment on your part can be very uncomfortable. Here are some signs that might indicate that you're headed for trouble:</a:t>
            </a:r>
          </a:p>
          <a:p>
            <a:pPr lvl="1"/>
            <a:r>
              <a:rPr lang="en-US" dirty="0"/>
              <a:t>Next month's bills arrive before you've paid the ones from last month.</a:t>
            </a:r>
          </a:p>
          <a:p>
            <a:pPr lvl="1"/>
            <a:r>
              <a:rPr lang="en-US" dirty="0"/>
              <a:t>You don't know how much you owe.</a:t>
            </a:r>
          </a:p>
          <a:p>
            <a:pPr lvl="1"/>
            <a:r>
              <a:rPr lang="en-US" dirty="0"/>
              <a:t>You get a new loan to pay old loans.</a:t>
            </a:r>
          </a:p>
          <a:p>
            <a:pPr lvl="1"/>
            <a:r>
              <a:rPr lang="en-US" dirty="0"/>
              <a:t>You only pay the minimum balance due each month.</a:t>
            </a:r>
          </a:p>
          <a:p>
            <a:pPr lvl="1"/>
            <a:r>
              <a:rPr lang="en-US" dirty="0"/>
              <a:t>You spend more than 20% of your net income (after paying rent or mortgage) on debt maintenance.</a:t>
            </a:r>
          </a:p>
          <a:p>
            <a:pPr lvl="1"/>
            <a:r>
              <a:rPr lang="en-US" dirty="0"/>
              <a:t>You're using your savings to pay for day-to-day expenses.</a:t>
            </a:r>
          </a:p>
          <a:p>
            <a:pPr lvl="1"/>
            <a:r>
              <a:rPr lang="en-US" dirty="0"/>
              <a:t>There are more bills than you thought.</a:t>
            </a:r>
          </a:p>
          <a:p>
            <a:pPr lvl="1"/>
            <a:r>
              <a:rPr lang="en-US" dirty="0"/>
              <a:t>You know what past-due notices look like.</a:t>
            </a:r>
          </a:p>
          <a:p>
            <a:pPr lvl="1"/>
            <a:r>
              <a:rPr lang="en-US" dirty="0"/>
              <a:t>You get an overdue balance on a credit-card statement.</a:t>
            </a:r>
          </a:p>
          <a:p>
            <a:pPr lvl="1"/>
            <a:r>
              <a:rPr lang="en-US" dirty="0"/>
              <a:t>You avoid opening letters.</a:t>
            </a:r>
          </a:p>
          <a:p>
            <a:pPr lvl="1"/>
            <a:r>
              <a:rPr lang="en-US" dirty="0"/>
              <a:t>You rarely keep a running balance in your </a:t>
            </a:r>
            <a:r>
              <a:rPr lang="en-US" dirty="0" err="1" smtClean="0"/>
              <a:t>cheque</a:t>
            </a:r>
            <a:r>
              <a:rPr lang="en-US" dirty="0" smtClean="0"/>
              <a:t> book</a:t>
            </a:r>
            <a:r>
              <a:rPr lang="en-US" dirty="0"/>
              <a:t>.</a:t>
            </a:r>
          </a:p>
          <a:p>
            <a:endParaRPr lang="en-US" dirty="0"/>
          </a:p>
        </p:txBody>
      </p:sp>
    </p:spTree>
    <p:extLst>
      <p:ext uri="{BB962C8B-B14F-4D97-AF65-F5344CB8AC3E}">
        <p14:creationId xmlns:p14="http://schemas.microsoft.com/office/powerpoint/2010/main" val="764550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Are they in Trouble?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228763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Teal 16x9">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BBF5D7C-90AF-408A-B515-5CD5355B6C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Teal banded presentation (widescreen)</Template>
  <TotalTime>29</TotalTime>
  <Words>2313</Words>
  <Application>Microsoft Office PowerPoint</Application>
  <PresentationFormat>Widescreen</PresentationFormat>
  <Paragraphs>114</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Banded Design Teal 16x9</vt:lpstr>
      <vt:lpstr>Debt Loads and Bankruptcy</vt:lpstr>
      <vt:lpstr>Debt Loads</vt:lpstr>
      <vt:lpstr>Debt Load</vt:lpstr>
      <vt:lpstr>Debt/Income Ratio</vt:lpstr>
      <vt:lpstr> How much is too much?</vt:lpstr>
      <vt:lpstr>The 28/36 Rule</vt:lpstr>
      <vt:lpstr>Debt Load: More to Think About</vt:lpstr>
      <vt:lpstr>Warning Signs</vt:lpstr>
      <vt:lpstr>Are they in Trouble?</vt:lpstr>
      <vt:lpstr>Bankruptcy</vt:lpstr>
      <vt:lpstr>What is Bankruptcy?</vt:lpstr>
      <vt:lpstr>How Bankruptcy Works</vt:lpstr>
      <vt:lpstr>How Bankruptcy Works</vt:lpstr>
      <vt:lpstr>Who Will Know?</vt:lpstr>
      <vt:lpstr>What are a bankrupt’s obligations?</vt:lpstr>
      <vt:lpstr>When is a bankruptcy discharged?</vt:lpstr>
      <vt:lpstr>Bankruptcy Pros and Cons</vt:lpstr>
      <vt:lpstr>Consumer Proposal</vt:lpstr>
      <vt:lpstr>Advantages of Consumer Proposals vs Bankruptcy</vt:lpstr>
    </vt:vector>
  </TitlesOfParts>
  <Company>RCSD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Debt Loads and Bankruptcy</dc:title>
  <dc:creator>Knight, Michael</dc:creator>
  <cp:keywords/>
  <cp:lastModifiedBy>Knight, Michael</cp:lastModifiedBy>
  <cp:revision>4</cp:revision>
  <dcterms:created xsi:type="dcterms:W3CDTF">2016-06-06T17:20:20Z</dcterms:created>
  <dcterms:modified xsi:type="dcterms:W3CDTF">2016-06-06T17:49:40Z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TC028952549991</vt:lpwstr>
  </property>
</Properties>
</file>